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2192000" cy="6858000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Roboto" panose="020B060402020202020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4" roundtripDataSignature="AMtx7mg/dY5VeGI2l+/h+BvCSfWmrMry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2C8617B-1A80-4D4D-8988-656DD94A4113}">
  <a:tblStyle styleId="{82C8617B-1A80-4D4D-8988-656DD94A411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tcBdr/>
        <a:fill>
          <a:solidFill>
            <a:srgbClr val="CDD4E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DD4E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7E9691FF-ECA4-4B8D-ACB9-CCA4831C7AA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9" d="100"/>
          <a:sy n="159" d="100"/>
        </p:scale>
        <p:origin x="104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JH215\Desktop\CSULA\Fall2020\5200\Project\Final%20result\Query%202%20Market%20Share%20Top%2015%20Products_Jinhui%20Liu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JH215\Desktop\CSULA\Fall2020\5200\Project\Final%20result\Query%202%20Market%20Share%20Top%2015%20Products_Jinhui%20Liu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Sheet2!$A$2:$A$16</c:f>
              <c:strCache>
                <c:ptCount val="15"/>
                <c:pt idx="0">
                  <c:v>HYDROCODONE BIT. &amp; APAP 5MG/500MG TA</c:v>
                </c:pt>
                <c:pt idx="1">
                  <c:v>HYDROCODONE BIT/ACETA 10MG/500MG USP</c:v>
                </c:pt>
                <c:pt idx="2">
                  <c:v>HYDROCODO.BIT/APAP 7.5MG/750MG USP T</c:v>
                </c:pt>
                <c:pt idx="3">
                  <c:v>HYDROCODONE BIT 5MG/ACETAMINOPHEN 50</c:v>
                </c:pt>
                <c:pt idx="4">
                  <c:v>HYDROCODONE BIT/ACETA 10MG/325MG USP</c:v>
                </c:pt>
                <c:pt idx="5">
                  <c:v>OXYCODONE HCL/ACETAMINOPHEN 10MG/325</c:v>
                </c:pt>
                <c:pt idx="6">
                  <c:v>HYDROCODONE.BIT./ACET.,10MG &amp; 325MG/</c:v>
                </c:pt>
                <c:pt idx="7">
                  <c:v>OXYCODONE HYDROCHLORIDE 30MG TABLET</c:v>
                </c:pt>
                <c:pt idx="8">
                  <c:v>HYDROCODONE BIT/ACETA 7.5MG/500MG US</c:v>
                </c:pt>
                <c:pt idx="9">
                  <c:v>ENDOCET - 10MG OXYCODONE.HCL/325MG A</c:v>
                </c:pt>
                <c:pt idx="10">
                  <c:v>OXYCODONE.HCL/APAP 10MG/325MG TABS</c:v>
                </c:pt>
                <c:pt idx="11">
                  <c:v>OXYCODONE HYDROCHLORIDE TABLETS 5MG</c:v>
                </c:pt>
                <c:pt idx="12">
                  <c:v>HYDROCODONE BIT/ACETAMINOPHEN 5MG/50</c:v>
                </c:pt>
                <c:pt idx="13">
                  <c:v>HYDROCODONE BIT. 10MG/ACETAMINOPHEN</c:v>
                </c:pt>
                <c:pt idx="14">
                  <c:v>OXYCODONE HCL/ACETAMINOPHEN 5MG/325M</c:v>
                </c:pt>
              </c:strCache>
            </c:strRef>
          </c:cat>
          <c:val>
            <c:numRef>
              <c:f>Sheet2!$B$2:$B$16</c:f>
              <c:numCache>
                <c:formatCode>General</c:formatCode>
                <c:ptCount val="15"/>
                <c:pt idx="0">
                  <c:v>1087366</c:v>
                </c:pt>
                <c:pt idx="1">
                  <c:v>1271536</c:v>
                </c:pt>
                <c:pt idx="2">
                  <c:v>1337008</c:v>
                </c:pt>
                <c:pt idx="3">
                  <c:v>1556335</c:v>
                </c:pt>
                <c:pt idx="4">
                  <c:v>1659450</c:v>
                </c:pt>
                <c:pt idx="5">
                  <c:v>1685845</c:v>
                </c:pt>
                <c:pt idx="6">
                  <c:v>1835527</c:v>
                </c:pt>
                <c:pt idx="7">
                  <c:v>1844479</c:v>
                </c:pt>
                <c:pt idx="8">
                  <c:v>1848954</c:v>
                </c:pt>
                <c:pt idx="9">
                  <c:v>1974435</c:v>
                </c:pt>
                <c:pt idx="10">
                  <c:v>2029077</c:v>
                </c:pt>
                <c:pt idx="11">
                  <c:v>2414112</c:v>
                </c:pt>
                <c:pt idx="12">
                  <c:v>2714692</c:v>
                </c:pt>
                <c:pt idx="13">
                  <c:v>3726823</c:v>
                </c:pt>
                <c:pt idx="14">
                  <c:v>5482988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F2-4409-9209-989BD3798F8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903887887"/>
        <c:axId val="903883727"/>
        <c:axId val="0"/>
      </c:bar3DChart>
      <c:catAx>
        <c:axId val="903887887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3883727"/>
        <c:crosses val="autoZero"/>
        <c:auto val="1"/>
        <c:lblAlgn val="ctr"/>
        <c:lblOffset val="100"/>
        <c:noMultiLvlLbl val="0"/>
      </c:catAx>
      <c:valAx>
        <c:axId val="90388372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38878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Sheet2!$B$1</c:f>
              <c:strCache>
                <c:ptCount val="1"/>
                <c:pt idx="0">
                  <c:v>Quantity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750-4769-BB6E-09DCA829C2AF}"/>
              </c:ext>
            </c:extLst>
          </c:dPt>
          <c:dPt>
            <c:idx val="1"/>
            <c:bubble3D val="0"/>
            <c:spPr>
              <a:solidFill>
                <a:schemeClr val="accent2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750-4769-BB6E-09DCA829C2AF}"/>
              </c:ext>
            </c:extLst>
          </c:dPt>
          <c:dPt>
            <c:idx val="2"/>
            <c:bubble3D val="0"/>
            <c:spPr>
              <a:solidFill>
                <a:schemeClr val="accent1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750-4769-BB6E-09DCA829C2AF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750-4769-BB6E-09DCA829C2AF}"/>
              </c:ext>
            </c:extLst>
          </c:dPt>
          <c:dPt>
            <c:idx val="4"/>
            <c:bubble3D val="0"/>
            <c:spPr>
              <a:solidFill>
                <a:schemeClr val="accent5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750-4769-BB6E-09DCA829C2AF}"/>
              </c:ext>
            </c:extLst>
          </c:dPt>
          <c:dPt>
            <c:idx val="5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1750-4769-BB6E-09DCA829C2AF}"/>
              </c:ext>
            </c:extLst>
          </c:dPt>
          <c:dPt>
            <c:idx val="6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1750-4769-BB6E-09DCA829C2AF}"/>
              </c:ext>
            </c:extLst>
          </c:dPt>
          <c:dPt>
            <c:idx val="7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1750-4769-BB6E-09DCA829C2AF}"/>
              </c:ext>
            </c:extLst>
          </c:dPt>
          <c:dPt>
            <c:idx val="8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1750-4769-BB6E-09DCA829C2AF}"/>
              </c:ext>
            </c:extLst>
          </c:dPt>
          <c:dPt>
            <c:idx val="9"/>
            <c:bubble3D val="0"/>
            <c:spPr>
              <a:solidFill>
                <a:schemeClr val="accent6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1750-4769-BB6E-09DCA829C2AF}"/>
              </c:ext>
            </c:extLst>
          </c:dPt>
          <c:dPt>
            <c:idx val="10"/>
            <c:bubble3D val="0"/>
            <c:spPr>
              <a:solidFill>
                <a:schemeClr val="accent5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1750-4769-BB6E-09DCA829C2AF}"/>
              </c:ext>
            </c:extLst>
          </c:dPt>
          <c:dPt>
            <c:idx val="11"/>
            <c:bubble3D val="0"/>
            <c:spPr>
              <a:solidFill>
                <a:schemeClr val="accent4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1750-4769-BB6E-09DCA829C2AF}"/>
              </c:ext>
            </c:extLst>
          </c:dPt>
          <c:dPt>
            <c:idx val="12"/>
            <c:bubble3D val="0"/>
            <c:spPr>
              <a:solidFill>
                <a:schemeClr val="accent3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1750-4769-BB6E-09DCA829C2AF}"/>
              </c:ext>
            </c:extLst>
          </c:dPt>
          <c:dPt>
            <c:idx val="13"/>
            <c:bubble3D val="0"/>
            <c:spPr>
              <a:solidFill>
                <a:schemeClr val="accent2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1750-4769-BB6E-09DCA829C2AF}"/>
              </c:ext>
            </c:extLst>
          </c:dPt>
          <c:dPt>
            <c:idx val="14"/>
            <c:bubble3D val="0"/>
            <c:spPr>
              <a:solidFill>
                <a:schemeClr val="accent1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1750-4769-BB6E-09DCA829C2AF}"/>
              </c:ext>
            </c:extLst>
          </c:dPt>
          <c:dPt>
            <c:idx val="15"/>
            <c:bubble3D val="0"/>
            <c:spPr>
              <a:solidFill>
                <a:schemeClr val="accent4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1750-4769-BB6E-09DCA829C2A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1"/>
            <c:showVal val="0"/>
            <c:showCatName val="0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Sheet2!$A$2:$A$17</c:f>
              <c:strCache>
                <c:ptCount val="16"/>
                <c:pt idx="0">
                  <c:v>HYDROCODONE BIT. &amp; APAP 5MG/500MG TA</c:v>
                </c:pt>
                <c:pt idx="1">
                  <c:v>HYDROCODONE BIT/ACETA 10MG/500MG USP</c:v>
                </c:pt>
                <c:pt idx="2">
                  <c:v>HYDROCODO.BIT/APAP 7.5MG/750MG USP T</c:v>
                </c:pt>
                <c:pt idx="3">
                  <c:v>HYDROCODONE BIT 5MG/ACETAMINOPHEN 50</c:v>
                </c:pt>
                <c:pt idx="4">
                  <c:v>HYDROCODONE BIT/ACETA 10MG/325MG USP</c:v>
                </c:pt>
                <c:pt idx="5">
                  <c:v>OXYCODONE HCL/ACETAMINOPHEN 10MG/325</c:v>
                </c:pt>
                <c:pt idx="6">
                  <c:v>HYDROCODONE.BIT./ACET.,10MG &amp; 325MG/</c:v>
                </c:pt>
                <c:pt idx="7">
                  <c:v>OXYCODONE HYDROCHLORIDE 30MG TABLET</c:v>
                </c:pt>
                <c:pt idx="8">
                  <c:v>HYDROCODONE BIT/ACETA 7.5MG/500MG US</c:v>
                </c:pt>
                <c:pt idx="9">
                  <c:v>ENDOCET - 10MG OXYCODONE.HCL/325MG A</c:v>
                </c:pt>
                <c:pt idx="10">
                  <c:v>OXYCODONE.HCL/APAP 10MG/325MG TABS</c:v>
                </c:pt>
                <c:pt idx="11">
                  <c:v>OXYCODONE HYDROCHLORIDE TABLETS 5MG</c:v>
                </c:pt>
                <c:pt idx="12">
                  <c:v>HYDROCODONE BIT/ACETAMINOPHEN 5MG/50</c:v>
                </c:pt>
                <c:pt idx="13">
                  <c:v>HYDROCODONE BIT. 10MG/ACETAMINOPHEN</c:v>
                </c:pt>
                <c:pt idx="14">
                  <c:v>OXYCODONE HCL/ACETAMINOPHEN 5MG/325M</c:v>
                </c:pt>
                <c:pt idx="15">
                  <c:v>all other</c:v>
                </c:pt>
              </c:strCache>
            </c:strRef>
          </c:cat>
          <c:val>
            <c:numRef>
              <c:f>Sheet2!$B$2:$B$17</c:f>
              <c:numCache>
                <c:formatCode>General</c:formatCode>
                <c:ptCount val="16"/>
                <c:pt idx="0">
                  <c:v>1087366</c:v>
                </c:pt>
                <c:pt idx="1">
                  <c:v>1271536</c:v>
                </c:pt>
                <c:pt idx="2">
                  <c:v>1337008</c:v>
                </c:pt>
                <c:pt idx="3">
                  <c:v>1556335</c:v>
                </c:pt>
                <c:pt idx="4">
                  <c:v>1659450</c:v>
                </c:pt>
                <c:pt idx="5">
                  <c:v>1685845</c:v>
                </c:pt>
                <c:pt idx="6">
                  <c:v>1835527</c:v>
                </c:pt>
                <c:pt idx="7">
                  <c:v>1844479</c:v>
                </c:pt>
                <c:pt idx="8">
                  <c:v>1848954</c:v>
                </c:pt>
                <c:pt idx="9">
                  <c:v>1974435</c:v>
                </c:pt>
                <c:pt idx="10">
                  <c:v>2029077</c:v>
                </c:pt>
                <c:pt idx="11">
                  <c:v>2414112</c:v>
                </c:pt>
                <c:pt idx="12">
                  <c:v>2714692</c:v>
                </c:pt>
                <c:pt idx="13">
                  <c:v>3726823</c:v>
                </c:pt>
                <c:pt idx="14">
                  <c:v>5482988</c:v>
                </c:pt>
                <c:pt idx="15">
                  <c:v>36913915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1750-4769-BB6E-09DCA829C2AF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b0ae6dd08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" name="Google Shape;90;gb0ae6dd08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967 rows So decide to narrow it down </a:t>
            </a:r>
            <a:endParaRPr/>
          </a:p>
        </p:txBody>
      </p:sp>
      <p:sp>
        <p:nvSpPr>
          <p:cNvPr id="332" name="Google Shape;33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Sub-table top15</a:t>
            </a:r>
            <a:endParaRPr/>
          </a:p>
        </p:txBody>
      </p:sp>
      <p:sp>
        <p:nvSpPr>
          <p:cNvPr id="345" name="Google Shape;34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3" name="Google Shape;37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3-D Clustered Bar without all other</a:t>
            </a:r>
            <a:endParaRPr/>
          </a:p>
        </p:txBody>
      </p:sp>
      <p:sp>
        <p:nvSpPr>
          <p:cNvPr id="374" name="Google Shape;37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1" name="Google Shape;38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b0ae6dd089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b0ae6dd089_1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b0ae6dd089_1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8" name="Google Shape;42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5" name="Google Shape;43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5" name="Google Shape;44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4" name="Google Shape;45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0" name="Google Shape;46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6" name="Google Shape;46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2" name="Google Shape;47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8" name="Google Shape;47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4" name="Google Shape;48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0ae6dd089_1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" name="Google Shape;105;gb0ae6dd089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0" name="Google Shape;49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6" name="Google Shape;49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2" name="Google Shape;50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b0ae6dd089_1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gb0ae6dd089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b0ae6dd089_1_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b0ae6dd089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0ae6dd089_1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gb0ae6dd089_1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" name="Google Shape;2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</a:pPr>
            <a:r>
              <a:rPr lang="en-US" b="0" i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“Market Share: The Most Important Metric for Business Success”, Buxton, </a:t>
            </a:r>
            <a:r>
              <a:rPr lang="en-US"/>
              <a:t>https://www.buxtonco.com/blog/market-share-the-most-important-metric-for-business-success#:~:text=Because%20market%20share%20is%20a,market%20potential%20and%20market%20opportunity.</a:t>
            </a:r>
            <a:endParaRPr/>
          </a:p>
        </p:txBody>
      </p:sp>
      <p:sp>
        <p:nvSpPr>
          <p:cNvPr id="244" name="Google Shape;24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5" name="Google Shape;2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b0af8e8c81_0_5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gb0af8e8c81_0_5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rtl="0"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gb0af8e8c81_0_5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mj.com/company/newsroom/us-painkiller-restriction-linked-to-significant-increase-in-illicit-online-drug-tradin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rugabuse.gov/drug-topics/trends-statistics/overdose-death-rates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paultimothymooney/pain-pills-in-the-us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leksUIX/CIS5200-team5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b0ae6dd089_1_0"/>
          <p:cNvSpPr txBox="1">
            <a:spLocks noGrp="1"/>
          </p:cNvSpPr>
          <p:nvPr>
            <p:ph type="ctrTitle"/>
          </p:nvPr>
        </p:nvSpPr>
        <p:spPr>
          <a:xfrm>
            <a:off x="2800125" y="24801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/>
              <a:t>INTRODUCTION</a:t>
            </a:r>
            <a:endParaRPr/>
          </a:p>
        </p:txBody>
      </p:sp>
      <p:pic>
        <p:nvPicPr>
          <p:cNvPr id="93" name="Google Shape;93;gb0ae6dd089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175" y="3431513"/>
            <a:ext cx="4876800" cy="24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gb0ae6dd089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2375" y="2928175"/>
            <a:ext cx="4149625" cy="3040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b0ae6dd089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8226" y="3650175"/>
            <a:ext cx="2776775" cy="203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06" name="Google Shape;306;p4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4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4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4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7254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4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7254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4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7254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4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4509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4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4509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4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4509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4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2549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4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1372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4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2549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4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941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4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1372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4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745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4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accent1">
                  <a:alpha val="11372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4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1372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4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0588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4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941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4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4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745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7" name="Google Shape;327;p4"/>
          <p:cNvSpPr txBox="1">
            <a:spLocks noGrp="1"/>
          </p:cNvSpPr>
          <p:nvPr>
            <p:ph type="title"/>
          </p:nvPr>
        </p:nvSpPr>
        <p:spPr>
          <a:xfrm>
            <a:off x="4069080" y="630936"/>
            <a:ext cx="6675120" cy="135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Create a table with Market Share by products</a:t>
            </a:r>
            <a:endParaRPr/>
          </a:p>
        </p:txBody>
      </p:sp>
      <p:sp>
        <p:nvSpPr>
          <p:cNvPr id="328" name="Google Shape;328;p4"/>
          <p:cNvSpPr txBox="1">
            <a:spLocks noGrp="1"/>
          </p:cNvSpPr>
          <p:nvPr>
            <p:ph type="body" idx="1"/>
          </p:nvPr>
        </p:nvSpPr>
        <p:spPr>
          <a:xfrm>
            <a:off x="3352801" y="2515236"/>
            <a:ext cx="7391399" cy="3895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create table if not exists ms_product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row format delimited fields terminated by '\t'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stored as textfile location '/user/jliu2/Painpill/productms'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select product_name, sum(quantity) as quantity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from painpilldata group by product_name order by quantity desc;</a:t>
            </a:r>
            <a:endParaRPr/>
          </a:p>
          <a:p>
            <a:pPr marL="228600" lvl="0" indent="-88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5"/>
          <p:cNvSpPr/>
          <p:nvPr/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5"/>
          <p:cNvSpPr/>
          <p:nvPr/>
        </p:nvSpPr>
        <p:spPr>
          <a:xfrm rot="10800000">
            <a:off x="0" y="0"/>
            <a:ext cx="2835357" cy="1480837"/>
          </a:xfrm>
          <a:custGeom>
            <a:avLst/>
            <a:gdLst/>
            <a:ahLst/>
            <a:cxnLst/>
            <a:rect l="l" t="t" r="r" b="b"/>
            <a:pathLst>
              <a:path w="2835357" h="1480837" extrusionOk="0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5"/>
          <p:cNvSpPr/>
          <p:nvPr/>
        </p:nvSpPr>
        <p:spPr>
          <a:xfrm rot="2700000">
            <a:off x="10739327" y="-253670"/>
            <a:ext cx="1827638" cy="1376989"/>
          </a:xfrm>
          <a:custGeom>
            <a:avLst/>
            <a:gdLst/>
            <a:ahLst/>
            <a:cxnLst/>
            <a:rect l="l" t="t" r="r" b="b"/>
            <a:pathLst>
              <a:path w="1827638" h="1376989" extrusionOk="0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5"/>
          <p:cNvSpPr/>
          <p:nvPr/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5"/>
          <p:cNvSpPr/>
          <p:nvPr/>
        </p:nvSpPr>
        <p:spPr>
          <a:xfrm>
            <a:off x="8115423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0" name="Google Shape;340;p5" descr="A picture containing application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5799" r="1" b="2565"/>
          <a:stretch/>
        </p:blipFill>
        <p:spPr>
          <a:xfrm>
            <a:off x="643467" y="643467"/>
            <a:ext cx="10905066" cy="557106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"/>
          <p:cNvSpPr/>
          <p:nvPr/>
        </p:nvSpPr>
        <p:spPr>
          <a:xfrm>
            <a:off x="9167297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oogle Shape;347;p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48" name="Google Shape;348;p6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7254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7254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7254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4509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4509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4509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2549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1372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2549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941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1372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745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accent1">
                  <a:alpha val="11372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1372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0588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941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745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9" name="Google Shape;369;p6"/>
          <p:cNvSpPr txBox="1">
            <a:spLocks noGrp="1"/>
          </p:cNvSpPr>
          <p:nvPr>
            <p:ph type="title"/>
          </p:nvPr>
        </p:nvSpPr>
        <p:spPr>
          <a:xfrm>
            <a:off x="4069080" y="630936"/>
            <a:ext cx="6675120" cy="135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Create a table with Market Share by Top15 Products</a:t>
            </a:r>
            <a:endParaRPr/>
          </a:p>
        </p:txBody>
      </p:sp>
      <p:sp>
        <p:nvSpPr>
          <p:cNvPr id="370" name="Google Shape;370;p6"/>
          <p:cNvSpPr txBox="1">
            <a:spLocks noGrp="1"/>
          </p:cNvSpPr>
          <p:nvPr>
            <p:ph type="body" idx="1"/>
          </p:nvPr>
        </p:nvSpPr>
        <p:spPr>
          <a:xfrm>
            <a:off x="3429001" y="2454716"/>
            <a:ext cx="8095720" cy="3895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create table if not exists top15msp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row format delimited fields terminated by '\t'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stored as textfile location '/user/jliu2/Painpill/top15ms'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as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with top15 as (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select product_name, quantity from ms_product order by quantity desc limit 15)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select * from top15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union all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select "all other" as product_name, sum(quantity) as quantity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from ms_product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where product_name not in (select product_name from top15)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77" name="Google Shape;377;p7"/>
          <p:cNvGraphicFramePr/>
          <p:nvPr/>
        </p:nvGraphicFramePr>
        <p:xfrm>
          <a:off x="317500" y="317500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{82C8617B-1A80-4D4D-8988-656DD94A4113}</a:tableStyleId>
              </a:tblPr>
              <a:tblGrid>
                <a:gridCol w="4493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4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Product Name</a:t>
                      </a:r>
                      <a:endParaRPr sz="1300" b="1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Quantity</a:t>
                      </a:r>
                      <a:endParaRPr sz="1300" b="1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OXYCODONE HCL/ACETAMINOPHEN 5MG/325M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5482988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HYDROCODONE BIT. 10MG/ACETAMINOPHEN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3726823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HYDROCODONE BIT/ACETAMINOPHEN 5MG/50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2714692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OXYCODONE HYDROCHLORIDE TABLETS 5MG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2414112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OXYCODONE.HCL/APAP 10MG/325MG TABS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2029077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4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ENDOCET - 10MG OXYCODONE.HCL/325MG A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1974435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4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HYDROCODONE BIT/ACETA 7.5MG/500MG US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1848954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4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OXYCODONE HYDROCHLORIDE 30MG TABLET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1844479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4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HYDROCODONE.BIT./ACET.,10MG &amp; 325MG/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1835527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4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OXYCODONE HCL/ACETAMINOPHEN 10MG/325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1685845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4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HYDROCODONE BIT/ACETA 10MG/325MG USP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1659450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4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HYDROCODONE BIT 5MG/ACETAMINOPHEN 50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1556335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4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HYDROCODO.BIT/APAP 7.5MG/750MG USP T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1337008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4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HYDROCODONE BIT/ACETA 10MG/500MG USP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1271536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64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HYDROCODONE BIT. &amp; APAP 5MG/500MG TA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1087366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64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all other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36913915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378" name="Google Shape;378;p7"/>
          <p:cNvGraphicFramePr/>
          <p:nvPr/>
        </p:nvGraphicFramePr>
        <p:xfrm>
          <a:off x="6134100" y="317500"/>
          <a:ext cx="5727700" cy="619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8"/>
          <p:cNvSpPr txBox="1"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Top 15 Painpill Product Market Share</a:t>
            </a:r>
            <a:endParaRPr/>
          </a:p>
        </p:txBody>
      </p:sp>
      <p:sp>
        <p:nvSpPr>
          <p:cNvPr id="385" name="Google Shape;385;p8"/>
          <p:cNvSpPr/>
          <p:nvPr/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8"/>
          <p:cNvSpPr/>
          <p:nvPr/>
        </p:nvSpPr>
        <p:spPr>
          <a:xfrm rot="10800000" flipH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87" name="Google Shape;387;p8"/>
          <p:cNvGraphicFramePr/>
          <p:nvPr/>
        </p:nvGraphicFramePr>
        <p:xfrm>
          <a:off x="838200" y="1926266"/>
          <a:ext cx="10515600" cy="43575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Pain pills</a:t>
            </a:r>
            <a:endParaRPr/>
          </a:p>
        </p:txBody>
      </p:sp>
      <p:sp>
        <p:nvSpPr>
          <p:cNvPr id="393" name="Google Shape;393;p2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Sales volume by state over time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Analysis: sales breakdown by state / year</a:t>
            </a:r>
            <a:endParaRPr/>
          </a:p>
        </p:txBody>
      </p:sp>
      <p:sp>
        <p:nvSpPr>
          <p:cNvPr id="399" name="Google Shape;399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b="0" i="0">
                <a:latin typeface="Arial"/>
                <a:ea typeface="Arial"/>
                <a:cs typeface="Arial"/>
                <a:sym typeface="Arial"/>
              </a:rPr>
              <a:t>Overdose death rates have quadrupled in the US since 1999, and 40% of all deaths involve prescription opioids*, which are primarily used for pain relief.</a:t>
            </a:r>
            <a:endParaRPr b="0" i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b="0" i="0">
                <a:latin typeface="Arial"/>
                <a:ea typeface="Arial"/>
                <a:cs typeface="Arial"/>
                <a:sym typeface="Arial"/>
              </a:rPr>
              <a:t>Although the legitimate supply of opioids may have decreased, overall consumption will remain unchanged if users decide to source them from illicit markets.</a:t>
            </a:r>
            <a:endParaRPr b="0" i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https://www.bmj.com/company/newsroom/us-painkiller-restriction-linked-to-significant-increase-in-illicit-online-drug-trading/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b="0" i="0">
              <a:latin typeface="Arial"/>
              <a:ea typeface="Arial"/>
              <a:cs typeface="Arial"/>
              <a:sym typeface="Arial"/>
            </a:endParaRP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2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333500" y="2637472"/>
            <a:ext cx="9525000" cy="401955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24"/>
          <p:cNvSpPr/>
          <p:nvPr/>
        </p:nvSpPr>
        <p:spPr>
          <a:xfrm>
            <a:off x="5083728" y="3875714"/>
            <a:ext cx="3112316" cy="2290194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24"/>
          <p:cNvSpPr txBox="1"/>
          <p:nvPr/>
        </p:nvSpPr>
        <p:spPr>
          <a:xfrm>
            <a:off x="838200" y="1701769"/>
            <a:ext cx="10515600" cy="63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2800" b="0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https://www.drugabuse.gov/drug-topics/trends-statistics/overdose-death-rates</a:t>
            </a:r>
            <a:b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24"/>
          <p:cNvSpPr txBox="1"/>
          <p:nvPr/>
        </p:nvSpPr>
        <p:spPr>
          <a:xfrm>
            <a:off x="838200" y="16960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Goal: examine growth in prescription sales</a:t>
            </a:r>
            <a:endParaRPr sz="4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Process</a:t>
            </a:r>
            <a:endParaRPr/>
          </a:p>
        </p:txBody>
      </p:sp>
      <p:sp>
        <p:nvSpPr>
          <p:cNvPr id="413" name="Google Shape;413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Filter out unnecessary columns from 40+ columns down to 4 in an intermedaite table drugs_year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Create a table grouped by year and reporter state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Download data as CSV and open in excel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Format time column, save as xlsx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Insert 3D map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Location: state, Height: quantity(sum/average), Category: drug name, Time: full date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129" y="120650"/>
            <a:ext cx="10571741" cy="661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26"/>
          <p:cNvSpPr txBox="1"/>
          <p:nvPr/>
        </p:nvSpPr>
        <p:spPr>
          <a:xfrm>
            <a:off x="1018670" y="1206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USA Trend over time – quantity (sum)</a:t>
            </a:r>
            <a:endParaRPr sz="4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b0ae6dd089_1_7"/>
          <p:cNvSpPr txBox="1">
            <a:spLocks noGrp="1"/>
          </p:cNvSpPr>
          <p:nvPr>
            <p:ph type="ctrTitle"/>
          </p:nvPr>
        </p:nvSpPr>
        <p:spPr>
          <a:xfrm>
            <a:off x="1524000" y="1122369"/>
            <a:ext cx="9144000" cy="1215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Members</a:t>
            </a:r>
            <a:endParaRPr/>
          </a:p>
        </p:txBody>
      </p:sp>
      <p:sp>
        <p:nvSpPr>
          <p:cNvPr id="102" name="Google Shape;102;gb0ae6dd089_1_7"/>
          <p:cNvSpPr txBox="1">
            <a:spLocks noGrp="1"/>
          </p:cNvSpPr>
          <p:nvPr>
            <p:ph type="subTitle" idx="1"/>
          </p:nvPr>
        </p:nvSpPr>
        <p:spPr>
          <a:xfrm>
            <a:off x="1524000" y="2601158"/>
            <a:ext cx="9144000" cy="270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</a:t>
            </a:r>
            <a:r>
              <a:rPr lang="en-US" b="1"/>
              <a:t>ntroduction/Background: 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Siying Chen</a:t>
            </a:r>
            <a:endParaRPr sz="2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/>
              <a:t>Query 1:</a:t>
            </a:r>
            <a:r>
              <a:rPr lang="en-US" sz="2600"/>
              <a:t> 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Jinhui Liu</a:t>
            </a:r>
            <a:endParaRPr sz="2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/>
              <a:t>Query 2:</a:t>
            </a:r>
            <a:r>
              <a:rPr lang="en-US"/>
              <a:t> 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Aleksander Sekowski</a:t>
            </a:r>
            <a:endParaRPr sz="2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/>
              <a:t>Query 3: </a:t>
            </a:r>
            <a:r>
              <a:rPr lang="en-US"/>
              <a:t>Adrian Marroquin</a:t>
            </a:r>
            <a:endParaRPr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/>
              <a:t>Query 4:</a:t>
            </a:r>
            <a:r>
              <a:rPr lang="en-US"/>
              <a:t> 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Fereshteh Mamaghani</a:t>
            </a:r>
            <a:endParaRPr sz="2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1" y="101600"/>
            <a:ext cx="10655300" cy="67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27"/>
          <p:cNvSpPr txBox="1">
            <a:spLocks noGrp="1"/>
          </p:cNvSpPr>
          <p:nvPr>
            <p:ph type="title"/>
          </p:nvPr>
        </p:nvSpPr>
        <p:spPr>
          <a:xfrm>
            <a:off x="1028700" y="3905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USA Trend over time – quantity (average)</a:t>
            </a:r>
            <a:br>
              <a:rPr lang="en-US"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/>
              <a:t>Query 3 with Pig</a:t>
            </a:r>
            <a:endParaRPr/>
          </a:p>
        </p:txBody>
      </p:sp>
      <p:sp>
        <p:nvSpPr>
          <p:cNvPr id="431" name="Google Shape;431;p2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/>
          </a:p>
        </p:txBody>
      </p:sp>
      <p:pic>
        <p:nvPicPr>
          <p:cNvPr id="432" name="Google Shape;43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7159" y="3725250"/>
            <a:ext cx="1945692" cy="17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9"/>
          <p:cNvSpPr txBox="1">
            <a:spLocks noGrp="1"/>
          </p:cNvSpPr>
          <p:nvPr>
            <p:ph type="title"/>
          </p:nvPr>
        </p:nvSpPr>
        <p:spPr>
          <a:xfrm>
            <a:off x="839788" y="365126"/>
            <a:ext cx="10515600" cy="923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we know so far…</a:t>
            </a:r>
            <a:endParaRPr/>
          </a:p>
        </p:txBody>
      </p:sp>
      <p:sp>
        <p:nvSpPr>
          <p:cNvPr id="438" name="Google Shape;438;p29"/>
          <p:cNvSpPr txBox="1">
            <a:spLocks noGrp="1"/>
          </p:cNvSpPr>
          <p:nvPr>
            <p:ph type="body" idx="1"/>
          </p:nvPr>
        </p:nvSpPr>
        <p:spPr>
          <a:xfrm>
            <a:off x="590406" y="1303447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#1 used drug = Oxycodone</a:t>
            </a:r>
            <a:endParaRPr/>
          </a:p>
        </p:txBody>
      </p:sp>
      <p:sp>
        <p:nvSpPr>
          <p:cNvPr id="439" name="Google Shape;439;p29"/>
          <p:cNvSpPr txBox="1">
            <a:spLocks noGrp="1"/>
          </p:cNvSpPr>
          <p:nvPr>
            <p:ph type="body" idx="3"/>
          </p:nvPr>
        </p:nvSpPr>
        <p:spPr>
          <a:xfrm>
            <a:off x="6096000" y="1355186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California one of the most affected states</a:t>
            </a:r>
            <a:endParaRPr/>
          </a:p>
        </p:txBody>
      </p:sp>
      <p:pic>
        <p:nvPicPr>
          <p:cNvPr id="440" name="Google Shape;440;p29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60338" y="2505076"/>
            <a:ext cx="4750847" cy="2798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53244" y="2524448"/>
            <a:ext cx="5625944" cy="366061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Distribution By City</a:t>
            </a:r>
            <a:endParaRPr/>
          </a:p>
        </p:txBody>
      </p:sp>
      <p:sp>
        <p:nvSpPr>
          <p:cNvPr id="448" name="Google Shape;448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/>
              <a:t>Where? </a:t>
            </a:r>
            <a:endParaRPr sz="3200">
              <a:solidFill>
                <a:srgbClr val="FF0000"/>
              </a:solidFill>
            </a:endParaRPr>
          </a:p>
        </p:txBody>
      </p:sp>
      <p:pic>
        <p:nvPicPr>
          <p:cNvPr id="449" name="Google Shape;449;p30" descr="State of California CA outline laptop cup decal SVG Digital image 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1582" y="2085749"/>
            <a:ext cx="2962835" cy="4186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8617" y="2085749"/>
            <a:ext cx="3152224" cy="1938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61452" y="3160059"/>
            <a:ext cx="3370029" cy="2613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599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563"/>
              <a:t>Code (1)</a:t>
            </a:r>
            <a:endParaRPr sz="3959"/>
          </a:p>
        </p:txBody>
      </p:sp>
      <p:sp>
        <p:nvSpPr>
          <p:cNvPr id="457" name="Google Shape;457;p31"/>
          <p:cNvSpPr txBox="1">
            <a:spLocks noGrp="1"/>
          </p:cNvSpPr>
          <p:nvPr>
            <p:ph type="body" idx="1"/>
          </p:nvPr>
        </p:nvSpPr>
        <p:spPr>
          <a:xfrm>
            <a:off x="838200" y="964504"/>
            <a:ext cx="10515600" cy="521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data = LOAD '/user/amarro15/practice/arcos_all_washpost1.tsv' AS (reporter_dea_no:chararray, reporter_bus_act:chararray, reporter_name:chararray, reporter_addl_co_info:chararray, reporter_address1:chararray, reporter_address2:chararray, reporter_city:chararray, reporter_state:chararray, reporter_zip:chararray, reporter_county:chararray, buyer_dea_no:chararray, buyer_bus_act:chararray, buyer_name:chararray, buyer_addl_co_info:chararray, order_form_no:chararray, correction_no:chararray, strength:int, transaction_date:chararray, calc_base_wt_in_gm:double, dosage_unit:int, transaction_id:chararray, product_name:chararray, ingredient_name:chararray, measure:chararray, ….</a:t>
            </a:r>
            <a:r>
              <a:rPr lang="en-US">
                <a:highlight>
                  <a:srgbClr val="FFFF00"/>
                </a:highlight>
              </a:rPr>
              <a:t>and so 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749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Code (2)</a:t>
            </a:r>
            <a:endParaRPr/>
          </a:p>
        </p:txBody>
      </p:sp>
      <p:sp>
        <p:nvSpPr>
          <p:cNvPr id="463" name="Google Shape;463;p32"/>
          <p:cNvSpPr txBox="1">
            <a:spLocks noGrp="1"/>
          </p:cNvSpPr>
          <p:nvPr>
            <p:ph type="body" idx="1"/>
          </p:nvPr>
        </p:nvSpPr>
        <p:spPr>
          <a:xfrm>
            <a:off x="838200" y="1114816"/>
            <a:ext cx="10515600" cy="5062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drug_data = FILTER data BY drug_name == '</a:t>
            </a:r>
            <a:r>
              <a:rPr lang="en-US">
                <a:solidFill>
                  <a:srgbClr val="FF0000"/>
                </a:solidFill>
              </a:rPr>
              <a:t>OXYCODONE</a:t>
            </a:r>
            <a:r>
              <a:rPr lang="en-US"/>
              <a:t>';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california_subset = FILTER drug_data BY buyer_state == </a:t>
            </a:r>
            <a:r>
              <a:rPr lang="en-US">
                <a:solidFill>
                  <a:srgbClr val="FF0000"/>
                </a:solidFill>
              </a:rPr>
              <a:t>'CA' </a:t>
            </a:r>
            <a:r>
              <a:rPr lang="en-US"/>
              <a:t>AND reporter_bus_act == 'DISTRIBUTOR';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grouped = GROUP california_subset BY reporter_city;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totals  = FOREACH grouped GENERATE group, SUM(california_subset.quantity) AS city_count;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Code (3)</a:t>
            </a:r>
            <a:endParaRPr/>
          </a:p>
        </p:txBody>
      </p:sp>
      <p:sp>
        <p:nvSpPr>
          <p:cNvPr id="469" name="Google Shape;469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sorted = ORDER totals BY city_count DESC;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top_ten = LIMIT sorted 100;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DUMP top_ten;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STORE top_ten INTO 'output/top_ten' USING PigStorage(',');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California’s Top Cities with Highest Distribution</a:t>
            </a:r>
            <a:endParaRPr/>
          </a:p>
        </p:txBody>
      </p:sp>
      <p:pic>
        <p:nvPicPr>
          <p:cNvPr id="475" name="Google Shape;475;p34" descr="Char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37792" y="1825625"/>
            <a:ext cx="8316416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Result (Map)</a:t>
            </a:r>
            <a:endParaRPr/>
          </a:p>
        </p:txBody>
      </p:sp>
      <p:pic>
        <p:nvPicPr>
          <p:cNvPr id="481" name="Google Shape;481;p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274193" y="1825625"/>
            <a:ext cx="5643614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Virginia’s Top Cities with Highest Distribution</a:t>
            </a:r>
            <a:endParaRPr/>
          </a:p>
        </p:txBody>
      </p:sp>
      <p:pic>
        <p:nvPicPr>
          <p:cNvPr id="487" name="Google Shape;487;p36" descr="Chart, bar char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42513" y="1825625"/>
            <a:ext cx="6506973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gb0ae6dd089_1_13"/>
          <p:cNvGrpSpPr/>
          <p:nvPr/>
        </p:nvGrpSpPr>
        <p:grpSpPr>
          <a:xfrm>
            <a:off x="-417513" y="0"/>
            <a:ext cx="12584115" cy="6853238"/>
            <a:chOff x="-417513" y="0"/>
            <a:chExt cx="12584115" cy="6853238"/>
          </a:xfrm>
        </p:grpSpPr>
        <p:sp>
          <p:nvSpPr>
            <p:cNvPr id="108" name="Google Shape;108;gb0ae6dd089_1_13"/>
            <p:cNvSpPr/>
            <p:nvPr/>
          </p:nvSpPr>
          <p:spPr>
            <a:xfrm>
              <a:off x="1306513" y="0"/>
              <a:ext cx="3862388" cy="6843712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gb0ae6dd089_1_13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gb0ae6dd089_1_13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gb0ae6dd089_1_13"/>
            <p:cNvSpPr/>
            <p:nvPr/>
          </p:nvSpPr>
          <p:spPr>
            <a:xfrm>
              <a:off x="1120775" y="0"/>
              <a:ext cx="3676651" cy="6843712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765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gb0ae6dd089_1_13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765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gb0ae6dd089_1_13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765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gb0ae6dd089_1_13"/>
            <p:cNvSpPr/>
            <p:nvPr/>
          </p:nvSpPr>
          <p:spPr>
            <a:xfrm>
              <a:off x="1001713" y="0"/>
              <a:ext cx="3621089" cy="6843712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45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gb0ae6dd089_1_13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45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gb0ae6dd089_1_13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45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gb0ae6dd089_1_13"/>
            <p:cNvSpPr/>
            <p:nvPr/>
          </p:nvSpPr>
          <p:spPr>
            <a:xfrm>
              <a:off x="1001713" y="0"/>
              <a:ext cx="3244849" cy="6843712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2549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gb0ae6dd089_1_13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137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gb0ae6dd089_1_13"/>
            <p:cNvSpPr/>
            <p:nvPr/>
          </p:nvSpPr>
          <p:spPr>
            <a:xfrm>
              <a:off x="889000" y="0"/>
              <a:ext cx="3230563" cy="6843712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2549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gb0ae6dd089_1_13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94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gb0ae6dd089_1_13"/>
            <p:cNvSpPr/>
            <p:nvPr/>
          </p:nvSpPr>
          <p:spPr>
            <a:xfrm>
              <a:off x="484188" y="0"/>
              <a:ext cx="3421064" cy="6843712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137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gb0ae6dd089_1_13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745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gb0ae6dd089_1_13"/>
            <p:cNvSpPr/>
            <p:nvPr/>
          </p:nvSpPr>
          <p:spPr>
            <a:xfrm>
              <a:off x="598488" y="0"/>
              <a:ext cx="2717799" cy="6843712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accent1">
                  <a:alpha val="1137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gb0ae6dd089_1_13"/>
            <p:cNvSpPr/>
            <p:nvPr/>
          </p:nvSpPr>
          <p:spPr>
            <a:xfrm>
              <a:off x="261938" y="0"/>
              <a:ext cx="2944812" cy="6843712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137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gb0ae6dd089_1_13"/>
            <p:cNvSpPr/>
            <p:nvPr/>
          </p:nvSpPr>
          <p:spPr>
            <a:xfrm>
              <a:off x="-417513" y="0"/>
              <a:ext cx="2403475" cy="6843712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059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gb0ae6dd089_1_13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94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gb0ae6dd089_1_13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gb0ae6dd089_1_13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745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" name="Google Shape;129;gb0ae6dd089_1_13"/>
          <p:cNvSpPr txBox="1">
            <a:spLocks noGrp="1"/>
          </p:cNvSpPr>
          <p:nvPr>
            <p:ph type="title"/>
          </p:nvPr>
        </p:nvSpPr>
        <p:spPr>
          <a:xfrm>
            <a:off x="4147380" y="11"/>
            <a:ext cx="6675000" cy="13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Dataset Details</a:t>
            </a:r>
            <a:endParaRPr/>
          </a:p>
        </p:txBody>
      </p:sp>
      <p:sp>
        <p:nvSpPr>
          <p:cNvPr id="130" name="Google Shape;130;gb0ae6dd089_1_13"/>
          <p:cNvSpPr txBox="1">
            <a:spLocks noGrp="1"/>
          </p:cNvSpPr>
          <p:nvPr>
            <p:ph type="body" idx="1"/>
          </p:nvPr>
        </p:nvSpPr>
        <p:spPr>
          <a:xfrm>
            <a:off x="3352800" y="2103375"/>
            <a:ext cx="8152200" cy="43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Name: Pain Pills in the USA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Size: 12GB subset from 74GB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Source: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https://www.kaggle.com/paultimothymooney/pain-pills-in-the-usa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Github: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https://github.com/aleksUIX/CIS5200-team5</a:t>
            </a:r>
            <a:endParaRPr/>
          </a:p>
          <a:p>
            <a:pPr marL="228600" lvl="0" indent="-88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Top Distributed Cities (Virginia)</a:t>
            </a:r>
            <a:endParaRPr/>
          </a:p>
        </p:txBody>
      </p:sp>
      <p:pic>
        <p:nvPicPr>
          <p:cNvPr id="493" name="Google Shape;493;p37" descr="Map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409006" y="1825625"/>
            <a:ext cx="5373987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Kentucky’s Top Cities with highest Distribution</a:t>
            </a:r>
            <a:endParaRPr/>
          </a:p>
        </p:txBody>
      </p:sp>
      <p:pic>
        <p:nvPicPr>
          <p:cNvPr id="499" name="Google Shape;499;p38" descr="Chart, bar chart, funnel char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66182" y="1825625"/>
            <a:ext cx="6459636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Top Distributed Cities (Kentucky)</a:t>
            </a:r>
            <a:endParaRPr/>
          </a:p>
        </p:txBody>
      </p:sp>
      <p:pic>
        <p:nvPicPr>
          <p:cNvPr id="505" name="Google Shape;505;p39" descr="A picture containing map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43169" y="1825625"/>
            <a:ext cx="5105662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0"/>
          <p:cNvSpPr txBox="1">
            <a:spLocks noGrp="1"/>
          </p:cNvSpPr>
          <p:nvPr>
            <p:ph type="ctrTitle"/>
          </p:nvPr>
        </p:nvSpPr>
        <p:spPr>
          <a:xfrm>
            <a:off x="5112275" y="723900"/>
            <a:ext cx="5998840" cy="1971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4680" b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Pain pills in the USA</a:t>
            </a:r>
            <a:br>
              <a:rPr lang="en-US" sz="4680" b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4680" b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The Washington Post | Kaggle</a:t>
            </a:r>
            <a:endParaRPr sz="4680" b="1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1" name="Google Shape;511;p40"/>
          <p:cNvSpPr txBox="1">
            <a:spLocks noGrp="1"/>
          </p:cNvSpPr>
          <p:nvPr>
            <p:ph type="subTitle" idx="1"/>
          </p:nvPr>
        </p:nvSpPr>
        <p:spPr>
          <a:xfrm>
            <a:off x="5354955" y="4067032"/>
            <a:ext cx="5998840" cy="206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 b="1">
                <a:latin typeface="Times New Roman"/>
                <a:ea typeface="Times New Roman"/>
                <a:cs typeface="Times New Roman"/>
                <a:sym typeface="Times New Roman"/>
              </a:rPr>
              <a:t>ETL for ARCOS section of buyers of pain pills’ Components and their transactions in the USA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1000"/>
              </a:spcAft>
              <a:buSzPts val="2400"/>
              <a:buNone/>
            </a:pPr>
            <a:r>
              <a:rPr lang="en-US" sz="3200" b="1">
                <a:latin typeface="Times New Roman"/>
                <a:ea typeface="Times New Roman"/>
                <a:cs typeface="Times New Roman"/>
                <a:sym typeface="Times New Roman"/>
              </a:rPr>
              <a:t>(Query4)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12" name="Google Shape;512;p40"/>
          <p:cNvPicPr preferRelativeResize="0"/>
          <p:nvPr/>
        </p:nvPicPr>
        <p:blipFill rotWithShape="1">
          <a:blip r:embed="rId3">
            <a:alphaModFix/>
          </a:blip>
          <a:srcRect l="13597" r="13596"/>
          <a:stretch/>
        </p:blipFill>
        <p:spPr>
          <a:xfrm>
            <a:off x="20" y="10"/>
            <a:ext cx="4992985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1"/>
          <p:cNvSpPr txBox="1">
            <a:spLocks noGrp="1"/>
          </p:cNvSpPr>
          <p:nvPr>
            <p:ph type="title"/>
          </p:nvPr>
        </p:nvSpPr>
        <p:spPr>
          <a:xfrm>
            <a:off x="278296" y="17339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	</a:t>
            </a:r>
            <a:endParaRPr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8" name="Google Shape;518;p41"/>
          <p:cNvSpPr txBox="1">
            <a:spLocks noGrp="1"/>
          </p:cNvSpPr>
          <p:nvPr>
            <p:ph type="body" idx="1"/>
          </p:nvPr>
        </p:nvSpPr>
        <p:spPr>
          <a:xfrm>
            <a:off x="119270" y="1222815"/>
            <a:ext cx="11582400" cy="2391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36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Analysis of distribution of every buyer of controlled drugs for the top N buyers</a:t>
            </a:r>
            <a:endParaRPr/>
          </a:p>
          <a:p>
            <a:pPr marL="914400" lvl="1" indent="-3429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8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Buyers Locations</a:t>
            </a:r>
            <a:endParaRPr/>
          </a:p>
          <a:p>
            <a:pPr marL="914400" lvl="1" indent="-3429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8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Date of Top N transaction</a:t>
            </a:r>
            <a:endParaRPr/>
          </a:p>
          <a:p>
            <a:pPr marL="914400" lvl="1" indent="-3429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8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Amount of Top N transaction</a:t>
            </a:r>
            <a:endParaRPr sz="280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19" name="Google Shape;519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27374" y="2413424"/>
            <a:ext cx="6864625" cy="444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2"/>
          <p:cNvSpPr txBox="1">
            <a:spLocks noGrp="1"/>
          </p:cNvSpPr>
          <p:nvPr>
            <p:ph type="title"/>
          </p:nvPr>
        </p:nvSpPr>
        <p:spPr>
          <a:xfrm>
            <a:off x="361122" y="19284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Preparing the data for the Queries</a:t>
            </a:r>
            <a:endParaRPr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5" name="Google Shape;525;p42"/>
          <p:cNvSpPr txBox="1">
            <a:spLocks noGrp="1"/>
          </p:cNvSpPr>
          <p:nvPr>
            <p:ph type="body" idx="1"/>
          </p:nvPr>
        </p:nvSpPr>
        <p:spPr>
          <a:xfrm>
            <a:off x="215348" y="1335294"/>
            <a:ext cx="10515600" cy="1421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59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Original data is a tsv file with 42 columns</a:t>
            </a:r>
            <a:endParaRPr/>
          </a:p>
          <a:p>
            <a:pPr marL="457200" lvl="0" indent="-3429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59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 columns are interesting for the queries </a:t>
            </a:r>
            <a:endParaRPr/>
          </a:p>
          <a:p>
            <a:pPr marL="457200" lvl="0" indent="-3429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59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main table is created in hive that include everything in the data</a:t>
            </a:r>
            <a:endParaRPr sz="259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259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26" name="Google Shape;526;p42"/>
          <p:cNvGraphicFramePr/>
          <p:nvPr/>
        </p:nvGraphicFramePr>
        <p:xfrm>
          <a:off x="1345372" y="29411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{7E9691FF-ECA4-4B8D-ACB9-CCA4831C7AA2}</a:tableStyleId>
              </a:tblPr>
              <a:tblGrid>
                <a:gridCol w="2304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1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310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CREATE  TABLE if not exists pain_pills (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REPORTER_DEA_NO  STRING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BUYER_ADDL_CO_INFO STRING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ORDER_FORM_NO INT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ROW FORMAT DELIMITED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REPORTER_BUS_ACT STRING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BUYER_ADDRESS1 STRING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CORRECTION_NO INT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FIELDS TERMINATED BY '\t'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REPORTER_NAME STRING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BUYER_ADDRESS2 STRING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STRENGTH INT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STORED AS TEXTFILE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REPORTER_ADDL_CO_INFO STRING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BUYER_CITY STRING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TRANSACTION_DATE STRING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LOCATION "/user/fmamagh2/Group5"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REPORTER_ADDRESS1 STRING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BUYER_STATE STRING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CALC_BASE_WT_IN_GM FLOAT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TBLPROPERTIES ('skip.header.line.count'='1');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REPORTER_ADDRESS2 STRING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BUYER_ZIP STRING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DOSAGE_UNIT INT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REPORTER_CITY STRING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BUYER_COUNTY STRING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TRANSACTION_ID INT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3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REPORTER_STATE STRING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TRANSACTION_CODE STRING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Product_Name STRING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REPORTER_ZIP STRING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DRUG_CODE INT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Ingredient_Name STRING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3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REPORTER_COUNTY STRING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NDC_NO BIGINT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Measure STRING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BUYER_DEA_NO STRING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DRUG_NAME STRING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MME_Conversion_Factor INT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3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BUYER_BUS_ACT STRING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QUANTITY INT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Combined_Labeler_Name STRING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3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BUYER_NAME STRING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UNIT INT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Revised_Company_Name STRING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ACTION_INDICATOR INT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Reporter_family STRING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3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dos_str INT)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3"/>
          <p:cNvSpPr txBox="1"/>
          <p:nvPr/>
        </p:nvSpPr>
        <p:spPr>
          <a:xfrm>
            <a:off x="96078" y="16960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40"/>
              <a:buFont typeface="Arial"/>
              <a:buNone/>
            </a:pPr>
            <a:r>
              <a:rPr lang="en-US" sz="3740" b="0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Connecting to pig interactive mode using Grunt Shell and sharing data between Hive and Pig by HCatalog</a:t>
            </a:r>
            <a:endParaRPr sz="3740" b="0" i="0" u="none" strike="noStrike" cap="none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2" name="Google Shape;532;p43"/>
          <p:cNvSpPr txBox="1">
            <a:spLocks noGrp="1"/>
          </p:cNvSpPr>
          <p:nvPr>
            <p:ph type="body" idx="1"/>
          </p:nvPr>
        </p:nvSpPr>
        <p:spPr>
          <a:xfrm>
            <a:off x="599661" y="1273069"/>
            <a:ext cx="10515600" cy="1933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590">
                <a:latin typeface="Times New Roman"/>
                <a:ea typeface="Times New Roman"/>
                <a:cs typeface="Times New Roman"/>
                <a:sym typeface="Times New Roman"/>
              </a:rPr>
              <a:t>pig –useHCatalog</a:t>
            </a:r>
            <a:endParaRPr sz="259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590">
                <a:latin typeface="Times New Roman"/>
                <a:ea typeface="Times New Roman"/>
                <a:cs typeface="Times New Roman"/>
                <a:sym typeface="Times New Roman"/>
              </a:rPr>
              <a:t>Load all data into pig based on hive database</a:t>
            </a:r>
            <a:endParaRPr/>
          </a:p>
          <a:p>
            <a:pPr marL="45720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590">
                <a:latin typeface="Times New Roman"/>
                <a:ea typeface="Times New Roman"/>
                <a:cs typeface="Times New Roman"/>
                <a:sym typeface="Times New Roman"/>
              </a:rPr>
              <a:t>Extract the interesting fields for ETL Processing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59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533" name="Google Shape;533;p43"/>
          <p:cNvSpPr txBox="1"/>
          <p:nvPr/>
        </p:nvSpPr>
        <p:spPr>
          <a:xfrm>
            <a:off x="215030" y="2718078"/>
            <a:ext cx="10727952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pig -useHCatalog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= LOAD 'fmamagh2.pain_pills' using org.apache.hive.hcatalog.pig.HCatLoader();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Buyers = foreach data generate buyer_dea_no, buyer_bus_act,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buyer_name, buyer_address1,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buyer_address2, buyer_city,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buyer_state, buyer_zip, buyer_county,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drug_code, drug_name, quantity,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transaction_date;</a:t>
            </a:r>
            <a:endParaRPr/>
          </a:p>
        </p:txBody>
      </p:sp>
      <p:pic>
        <p:nvPicPr>
          <p:cNvPr id="534" name="Google Shape;53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05600" y="4747846"/>
            <a:ext cx="5486400" cy="2110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4"/>
          <p:cNvSpPr txBox="1">
            <a:spLocks noGrp="1"/>
          </p:cNvSpPr>
          <p:nvPr>
            <p:ph type="title"/>
          </p:nvPr>
        </p:nvSpPr>
        <p:spPr>
          <a:xfrm>
            <a:off x="374374" y="13983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Filtering Data Based on Types of Drugs</a:t>
            </a:r>
            <a:endParaRPr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0" name="Google Shape;540;p44"/>
          <p:cNvSpPr txBox="1">
            <a:spLocks noGrp="1"/>
          </p:cNvSpPr>
          <p:nvPr>
            <p:ph type="body" idx="1"/>
          </p:nvPr>
        </p:nvSpPr>
        <p:spPr>
          <a:xfrm>
            <a:off x="355324" y="1822450"/>
            <a:ext cx="3839817" cy="493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380"/>
              <a:t>Two categories of drugs</a:t>
            </a:r>
            <a:endParaRPr/>
          </a:p>
        </p:txBody>
      </p:sp>
      <p:sp>
        <p:nvSpPr>
          <p:cNvPr id="541" name="Google Shape;541;p44"/>
          <p:cNvSpPr txBox="1"/>
          <p:nvPr/>
        </p:nvSpPr>
        <p:spPr>
          <a:xfrm>
            <a:off x="355324" y="2367375"/>
            <a:ext cx="6096000" cy="257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 = foreach Buyers generate drug_code, drug_name;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Drugname = DISTINCT c;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dump Drugname;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(9143,OXYCODONE)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(,DRUG_NAME)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(9193,HYDROCODONE)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2" name="Google Shape;542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4374" y="4943757"/>
            <a:ext cx="3028950" cy="15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44"/>
          <p:cNvSpPr txBox="1"/>
          <p:nvPr/>
        </p:nvSpPr>
        <p:spPr>
          <a:xfrm>
            <a:off x="6096000" y="1771029"/>
            <a:ext cx="6096000" cy="798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Split the Buyers based on their drug category purchase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4" name="Google Shape;544;p44"/>
          <p:cNvSpPr txBox="1"/>
          <p:nvPr/>
        </p:nvSpPr>
        <p:spPr>
          <a:xfrm>
            <a:off x="6273662" y="2617580"/>
            <a:ext cx="6096000" cy="113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SPLIT Buyers INTO B_OXY IF drug_name == 'OXYCODONE', B_HYDRO IF drug_name == 'HYDROCODONE' ;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5"/>
          <p:cNvSpPr txBox="1">
            <a:spLocks noGrp="1"/>
          </p:cNvSpPr>
          <p:nvPr>
            <p:ph type="title"/>
          </p:nvPr>
        </p:nvSpPr>
        <p:spPr>
          <a:xfrm>
            <a:off x="374374" y="13983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Extracting the top 100 Buyers of Oxycodone</a:t>
            </a:r>
            <a:endParaRPr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0" name="Google Shape;550;p45"/>
          <p:cNvSpPr txBox="1"/>
          <p:nvPr/>
        </p:nvSpPr>
        <p:spPr>
          <a:xfrm>
            <a:off x="306457" y="1189520"/>
            <a:ext cx="11579085" cy="5262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bo1 = foreach B_OXY generate buyer_dea_no, drug_name, quantity;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bo2 = group bo1 by buyer_dea_no;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describe bo2;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bo_total = foreach bo2 generate group, SUM(bo1.quantity) As total;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bo_sort = ORDER bo_total BY total desc;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bo100 = limit bo_sort 100;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oxy_total1 = JOIN bo100 BY group, boName BY buyer_dea_no;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oxy_total2 = foreach oxy_total1 generate boName::buyer_dea_no AS buyer_dea_no , boName::buyer_name AS buyer_name , boName::drug_name AS drug_name , bo100::total AS total;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oxy_total100 = ORDER oxy_total2 BY total DESC;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STORE oxy_total100 INTO 'Buyers/oxytotal';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6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515600" cy="815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 100 Buyers of Oxycodone</a:t>
            </a:r>
            <a:endParaRPr/>
          </a:p>
        </p:txBody>
      </p:sp>
      <p:pic>
        <p:nvPicPr>
          <p:cNvPr id="556" name="Google Shape;556;p46" descr="Graphical user interface, chart, applicati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070" y="719237"/>
            <a:ext cx="11392780" cy="6207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0ae6dd089_1_40"/>
          <p:cNvSpPr txBox="1">
            <a:spLocks noGrp="1"/>
          </p:cNvSpPr>
          <p:nvPr>
            <p:ph type="title"/>
          </p:nvPr>
        </p:nvSpPr>
        <p:spPr>
          <a:xfrm>
            <a:off x="2760900" y="127150"/>
            <a:ext cx="94311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FLOWCHART OF DATA ANALYSIS</a:t>
            </a:r>
            <a:endParaRPr/>
          </a:p>
        </p:txBody>
      </p:sp>
      <p:sp>
        <p:nvSpPr>
          <p:cNvPr id="136" name="Google Shape;136;gb0ae6dd089_1_40"/>
          <p:cNvSpPr/>
          <p:nvPr/>
        </p:nvSpPr>
        <p:spPr>
          <a:xfrm>
            <a:off x="4695788" y="2637800"/>
            <a:ext cx="362100" cy="538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b0ae6dd089_1_40"/>
          <p:cNvSpPr/>
          <p:nvPr/>
        </p:nvSpPr>
        <p:spPr>
          <a:xfrm>
            <a:off x="6352138" y="5747800"/>
            <a:ext cx="743400" cy="23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b0ae6dd089_1_40"/>
          <p:cNvSpPr/>
          <p:nvPr/>
        </p:nvSpPr>
        <p:spPr>
          <a:xfrm>
            <a:off x="3676750" y="1520625"/>
            <a:ext cx="2675400" cy="1042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Download  data from ARCOS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b0ae6dd089_1_40"/>
          <p:cNvSpPr/>
          <p:nvPr/>
        </p:nvSpPr>
        <p:spPr>
          <a:xfrm>
            <a:off x="3561050" y="3306175"/>
            <a:ext cx="2631600" cy="1105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Uploaded the t</a:t>
            </a:r>
            <a:r>
              <a:rPr lang="en-US">
                <a:solidFill>
                  <a:schemeClr val="dk1"/>
                </a:solidFill>
              </a:rPr>
              <a:t>sv </a:t>
            </a: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 into HDFS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b0ae6dd089_1_40"/>
          <p:cNvSpPr/>
          <p:nvPr/>
        </p:nvSpPr>
        <p:spPr>
          <a:xfrm>
            <a:off x="3539150" y="5209625"/>
            <a:ext cx="2675400" cy="1042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</a:t>
            </a:r>
            <a:r>
              <a:rPr lang="en-US">
                <a:solidFill>
                  <a:schemeClr val="dk1"/>
                </a:solidFill>
              </a:rPr>
              <a:t>tables and relations using</a:t>
            </a: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>
                <a:solidFill>
                  <a:schemeClr val="dk1"/>
                </a:solidFill>
              </a:rPr>
              <a:t>Hive and Pig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b0ae6dd089_1_40"/>
          <p:cNvSpPr/>
          <p:nvPr/>
        </p:nvSpPr>
        <p:spPr>
          <a:xfrm>
            <a:off x="6730800" y="3018225"/>
            <a:ext cx="2582700" cy="1497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Fix and Edit data details in Microsoft Excel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gb0ae6dd089_1_40"/>
          <p:cNvSpPr/>
          <p:nvPr/>
        </p:nvSpPr>
        <p:spPr>
          <a:xfrm>
            <a:off x="8707725" y="1520613"/>
            <a:ext cx="3164700" cy="1497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Spatial-Temporal diagrams, pie charts </a:t>
            </a:r>
            <a:r>
              <a:rPr lang="en-US">
                <a:solidFill>
                  <a:schemeClr val="dk1"/>
                </a:solidFill>
              </a:rPr>
              <a:t>and other graphs to visualize the insights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b0ae6dd089_1_40"/>
          <p:cNvSpPr/>
          <p:nvPr/>
        </p:nvSpPr>
        <p:spPr>
          <a:xfrm>
            <a:off x="4695800" y="4583250"/>
            <a:ext cx="362100" cy="538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b0ae6dd089_1_40"/>
          <p:cNvSpPr/>
          <p:nvPr/>
        </p:nvSpPr>
        <p:spPr>
          <a:xfrm>
            <a:off x="8074225" y="4754813"/>
            <a:ext cx="244500" cy="4548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gb0ae6dd089_1_40"/>
          <p:cNvSpPr/>
          <p:nvPr/>
        </p:nvSpPr>
        <p:spPr>
          <a:xfrm>
            <a:off x="9390725" y="3287875"/>
            <a:ext cx="244500" cy="4548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6" name="Google Shape;146;gb0ae6dd089_1_40"/>
          <p:cNvGrpSpPr/>
          <p:nvPr/>
        </p:nvGrpSpPr>
        <p:grpSpPr>
          <a:xfrm>
            <a:off x="-5" y="0"/>
            <a:ext cx="12068166" cy="6725768"/>
            <a:chOff x="-417513" y="0"/>
            <a:chExt cx="12584115" cy="6853238"/>
          </a:xfrm>
        </p:grpSpPr>
        <p:sp>
          <p:nvSpPr>
            <p:cNvPr id="147" name="Google Shape;147;gb0ae6dd089_1_40"/>
            <p:cNvSpPr/>
            <p:nvPr/>
          </p:nvSpPr>
          <p:spPr>
            <a:xfrm>
              <a:off x="1306513" y="0"/>
              <a:ext cx="3862388" cy="6843712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gb0ae6dd089_1_40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gb0ae6dd089_1_40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gb0ae6dd089_1_40"/>
            <p:cNvSpPr/>
            <p:nvPr/>
          </p:nvSpPr>
          <p:spPr>
            <a:xfrm>
              <a:off x="1120775" y="0"/>
              <a:ext cx="3676651" cy="6843712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765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gb0ae6dd089_1_40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765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gb0ae6dd089_1_40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765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gb0ae6dd089_1_40"/>
            <p:cNvSpPr/>
            <p:nvPr/>
          </p:nvSpPr>
          <p:spPr>
            <a:xfrm>
              <a:off x="1001713" y="0"/>
              <a:ext cx="3621089" cy="6843712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45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gb0ae6dd089_1_40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45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gb0ae6dd089_1_40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45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gb0ae6dd089_1_40"/>
            <p:cNvSpPr/>
            <p:nvPr/>
          </p:nvSpPr>
          <p:spPr>
            <a:xfrm>
              <a:off x="1001713" y="0"/>
              <a:ext cx="3244849" cy="6843712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2549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gb0ae6dd089_1_40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137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gb0ae6dd089_1_40"/>
            <p:cNvSpPr/>
            <p:nvPr/>
          </p:nvSpPr>
          <p:spPr>
            <a:xfrm>
              <a:off x="889000" y="0"/>
              <a:ext cx="3230563" cy="6843712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2549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gb0ae6dd089_1_40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94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gb0ae6dd089_1_40"/>
            <p:cNvSpPr/>
            <p:nvPr/>
          </p:nvSpPr>
          <p:spPr>
            <a:xfrm>
              <a:off x="484188" y="0"/>
              <a:ext cx="3421064" cy="6843712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137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gb0ae6dd089_1_40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745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gb0ae6dd089_1_40"/>
            <p:cNvSpPr/>
            <p:nvPr/>
          </p:nvSpPr>
          <p:spPr>
            <a:xfrm>
              <a:off x="598488" y="0"/>
              <a:ext cx="2717799" cy="6843712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accent1">
                  <a:alpha val="1137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gb0ae6dd089_1_40"/>
            <p:cNvSpPr/>
            <p:nvPr/>
          </p:nvSpPr>
          <p:spPr>
            <a:xfrm>
              <a:off x="261938" y="0"/>
              <a:ext cx="2944812" cy="6843712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137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gb0ae6dd089_1_40"/>
            <p:cNvSpPr/>
            <p:nvPr/>
          </p:nvSpPr>
          <p:spPr>
            <a:xfrm>
              <a:off x="-417513" y="0"/>
              <a:ext cx="2403475" cy="6843712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059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gb0ae6dd089_1_40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94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gb0ae6dd089_1_40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gb0ae6dd089_1_40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745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" name="Google Shape;168;gb0ae6dd089_1_40"/>
          <p:cNvGrpSpPr/>
          <p:nvPr/>
        </p:nvGrpSpPr>
        <p:grpSpPr>
          <a:xfrm>
            <a:off x="-98705" y="293650"/>
            <a:ext cx="12068166" cy="6725768"/>
            <a:chOff x="-417513" y="0"/>
            <a:chExt cx="12584115" cy="6853238"/>
          </a:xfrm>
        </p:grpSpPr>
        <p:sp>
          <p:nvSpPr>
            <p:cNvPr id="169" name="Google Shape;169;gb0ae6dd089_1_40"/>
            <p:cNvSpPr/>
            <p:nvPr/>
          </p:nvSpPr>
          <p:spPr>
            <a:xfrm>
              <a:off x="1306513" y="0"/>
              <a:ext cx="3862388" cy="6843712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gb0ae6dd089_1_40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gb0ae6dd089_1_40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gb0ae6dd089_1_40"/>
            <p:cNvSpPr/>
            <p:nvPr/>
          </p:nvSpPr>
          <p:spPr>
            <a:xfrm>
              <a:off x="1120775" y="0"/>
              <a:ext cx="3676651" cy="6843712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765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gb0ae6dd089_1_40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765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gb0ae6dd089_1_40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765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gb0ae6dd089_1_40"/>
            <p:cNvSpPr/>
            <p:nvPr/>
          </p:nvSpPr>
          <p:spPr>
            <a:xfrm>
              <a:off x="1001713" y="0"/>
              <a:ext cx="3621089" cy="6843712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45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gb0ae6dd089_1_40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45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gb0ae6dd089_1_40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45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gb0ae6dd089_1_40"/>
            <p:cNvSpPr/>
            <p:nvPr/>
          </p:nvSpPr>
          <p:spPr>
            <a:xfrm>
              <a:off x="1001713" y="0"/>
              <a:ext cx="3244849" cy="6843712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2549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gb0ae6dd089_1_40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137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gb0ae6dd089_1_40"/>
            <p:cNvSpPr/>
            <p:nvPr/>
          </p:nvSpPr>
          <p:spPr>
            <a:xfrm>
              <a:off x="889000" y="0"/>
              <a:ext cx="3230563" cy="6843712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2549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gb0ae6dd089_1_40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94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gb0ae6dd089_1_40"/>
            <p:cNvSpPr/>
            <p:nvPr/>
          </p:nvSpPr>
          <p:spPr>
            <a:xfrm>
              <a:off x="484188" y="0"/>
              <a:ext cx="3421064" cy="6843712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137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gb0ae6dd089_1_40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745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gb0ae6dd089_1_40"/>
            <p:cNvSpPr/>
            <p:nvPr/>
          </p:nvSpPr>
          <p:spPr>
            <a:xfrm>
              <a:off x="598488" y="0"/>
              <a:ext cx="2717799" cy="6843712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accent1">
                  <a:alpha val="1137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gb0ae6dd089_1_40"/>
            <p:cNvSpPr/>
            <p:nvPr/>
          </p:nvSpPr>
          <p:spPr>
            <a:xfrm>
              <a:off x="261938" y="0"/>
              <a:ext cx="2944812" cy="6843712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137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gb0ae6dd089_1_40"/>
            <p:cNvSpPr/>
            <p:nvPr/>
          </p:nvSpPr>
          <p:spPr>
            <a:xfrm>
              <a:off x="-417513" y="0"/>
              <a:ext cx="2403475" cy="6843712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059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gb0ae6dd089_1_40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94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gb0ae6dd089_1_40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gb0ae6dd089_1_40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745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0" name="Google Shape;190;gb0ae6dd089_1_40"/>
          <p:cNvSpPr/>
          <p:nvPr/>
        </p:nvSpPr>
        <p:spPr>
          <a:xfrm>
            <a:off x="7095550" y="5343850"/>
            <a:ext cx="2675400" cy="1042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Output new file in ‘CSV’ or ‘TSV’ format to local hard drive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gb0ae6dd089_1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200" y="1583800"/>
            <a:ext cx="1239125" cy="12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b0ae6dd089_1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4328" y="3173500"/>
            <a:ext cx="1315500" cy="9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b0ae6dd089_1_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9127" y="5187524"/>
            <a:ext cx="1902423" cy="9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b0ae6dd089_1_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28445" y="5116450"/>
            <a:ext cx="2041004" cy="149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b0ae6dd089_1_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51650" y="3614948"/>
            <a:ext cx="2040999" cy="796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b0ae6dd089_1_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78725" y="1520625"/>
            <a:ext cx="1902425" cy="852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7"/>
          <p:cNvSpPr txBox="1">
            <a:spLocks noGrp="1"/>
          </p:cNvSpPr>
          <p:nvPr>
            <p:ph type="title"/>
          </p:nvPr>
        </p:nvSpPr>
        <p:spPr>
          <a:xfrm>
            <a:off x="374373" y="139838"/>
            <a:ext cx="1157908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 of Top 2 purchases per each Oxycodone buyer in Top 100</a:t>
            </a:r>
            <a:endParaRPr/>
          </a:p>
        </p:txBody>
      </p:sp>
      <p:sp>
        <p:nvSpPr>
          <p:cNvPr id="562" name="Google Shape;562;p47"/>
          <p:cNvSpPr txBox="1"/>
          <p:nvPr/>
        </p:nvSpPr>
        <p:spPr>
          <a:xfrm>
            <a:off x="187186" y="1360113"/>
            <a:ext cx="11817627" cy="262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Buyer_oxy1 = group B_OXY BY buyer_dea_no;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Buyer_oxy2 = foreach Buyer_oxy1{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sorted = ORDER B_OXY BY quantity DESC;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high_qty = limit sorted 2;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generate group, FLATTEN(high_qty);};   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Buyer_oxy3 = JOIN oxy_total100 BY buyer_dea_no , Buyer_oxy2 BY group;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8"/>
          <p:cNvSpPr txBox="1">
            <a:spLocks noGrp="1"/>
          </p:cNvSpPr>
          <p:nvPr>
            <p:ph type="title"/>
          </p:nvPr>
        </p:nvSpPr>
        <p:spPr>
          <a:xfrm>
            <a:off x="187186" y="34550"/>
            <a:ext cx="1157908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 of Top 2 purchases per each Oxycodone buyer in Top 100(Cont’d)</a:t>
            </a:r>
            <a:endParaRPr/>
          </a:p>
        </p:txBody>
      </p:sp>
      <p:sp>
        <p:nvSpPr>
          <p:cNvPr id="568" name="Google Shape;568;p48"/>
          <p:cNvSpPr txBox="1"/>
          <p:nvPr/>
        </p:nvSpPr>
        <p:spPr>
          <a:xfrm>
            <a:off x="187187" y="994155"/>
            <a:ext cx="11817627" cy="548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Prepare the date format for 3D map in excel</a:t>
            </a:r>
            <a:endParaRPr sz="2800" b="0" i="0" u="none" strike="noStrike" cap="non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9" name="Google Shape;569;p48"/>
          <p:cNvSpPr txBox="1"/>
          <p:nvPr/>
        </p:nvSpPr>
        <p:spPr>
          <a:xfrm>
            <a:off x="187186" y="1542254"/>
            <a:ext cx="11817627" cy="2045303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Buyers_Detail1 = foreach Buyer_oxy3 generate oxy_total100::buyer_dea_no AS buyer_dea_no, Buyer_oxy2::high_qty::buyer_bus_act AS buyer_bus_act, oxy_total100::buyer_name AS buyer_name, …, Buyer_oxy2::high_qty::quantity AS quantity, Buyer_oxy2::high_qty::transaction_date AS Date;</a:t>
            </a:r>
            <a:endParaRPr/>
          </a:p>
        </p:txBody>
      </p:sp>
      <p:sp>
        <p:nvSpPr>
          <p:cNvPr id="570" name="Google Shape;570;p48"/>
          <p:cNvSpPr txBox="1"/>
          <p:nvPr/>
        </p:nvSpPr>
        <p:spPr>
          <a:xfrm>
            <a:off x="135831" y="3783636"/>
            <a:ext cx="11630440" cy="303634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Buyers_Detail = foreach Buyers_Detail1 generate buyer_dea_no, buyer_bus_act, buyer_name, buyer_name_dtl, buyer_address1, buyer_address2, buyer_city, buyer_state, buyer_zip, buyer_county, drug_name, quantity, CONCAT(SUBSTRING(Date,0,2),'/',SUBSTRING(Date,2,4),'/',SUBSTRING(Date,4,9)) AS Date;  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9"/>
          <p:cNvSpPr txBox="1"/>
          <p:nvPr/>
        </p:nvSpPr>
        <p:spPr>
          <a:xfrm>
            <a:off x="0" y="0"/>
            <a:ext cx="12046226" cy="96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Distribution of Top 100 Oxycodone Buyers, accumulated by amount of Top 2 purchases </a:t>
            </a:r>
            <a:endParaRPr sz="2800" b="0" i="0" u="none" strike="noStrike" cap="none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76" name="Google Shape;576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6462" y="946703"/>
            <a:ext cx="10508973" cy="5911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0"/>
          <p:cNvSpPr txBox="1">
            <a:spLocks noGrp="1"/>
          </p:cNvSpPr>
          <p:nvPr>
            <p:ph type="title"/>
          </p:nvPr>
        </p:nvSpPr>
        <p:spPr>
          <a:xfrm>
            <a:off x="3501887" y="1838393"/>
            <a:ext cx="454218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>
                <a:solidFill>
                  <a:srgbClr val="0033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br>
              <a:rPr lang="en-US" b="1">
                <a:solidFill>
                  <a:srgbClr val="0033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b="1">
                <a:solidFill>
                  <a:srgbClr val="0033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Q&amp;A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gb0ae6dd089_1_105"/>
          <p:cNvGrpSpPr/>
          <p:nvPr/>
        </p:nvGrpSpPr>
        <p:grpSpPr>
          <a:xfrm>
            <a:off x="-417513" y="0"/>
            <a:ext cx="12584115" cy="6853238"/>
            <a:chOff x="-417513" y="0"/>
            <a:chExt cx="12584115" cy="6853238"/>
          </a:xfrm>
        </p:grpSpPr>
        <p:sp>
          <p:nvSpPr>
            <p:cNvPr id="202" name="Google Shape;202;gb0ae6dd089_1_105"/>
            <p:cNvSpPr/>
            <p:nvPr/>
          </p:nvSpPr>
          <p:spPr>
            <a:xfrm>
              <a:off x="1306513" y="0"/>
              <a:ext cx="3862388" cy="6843712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gb0ae6dd089_1_105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gb0ae6dd089_1_105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gb0ae6dd089_1_105"/>
            <p:cNvSpPr/>
            <p:nvPr/>
          </p:nvSpPr>
          <p:spPr>
            <a:xfrm>
              <a:off x="1120775" y="0"/>
              <a:ext cx="3676651" cy="6843712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765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gb0ae6dd089_1_105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765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gb0ae6dd089_1_105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765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gb0ae6dd089_1_105"/>
            <p:cNvSpPr/>
            <p:nvPr/>
          </p:nvSpPr>
          <p:spPr>
            <a:xfrm>
              <a:off x="1001713" y="0"/>
              <a:ext cx="3621089" cy="6843712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gb0ae6dd089_1_105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gb0ae6dd089_1_105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gb0ae6dd089_1_105"/>
            <p:cNvSpPr/>
            <p:nvPr/>
          </p:nvSpPr>
          <p:spPr>
            <a:xfrm>
              <a:off x="1001713" y="0"/>
              <a:ext cx="3244849" cy="6843712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294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gb0ae6dd089_1_105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176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gb0ae6dd089_1_105"/>
            <p:cNvSpPr/>
            <p:nvPr/>
          </p:nvSpPr>
          <p:spPr>
            <a:xfrm>
              <a:off x="889000" y="0"/>
              <a:ext cx="3230563" cy="6843712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294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gb0ae6dd089_1_105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98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gb0ae6dd089_1_105"/>
            <p:cNvSpPr/>
            <p:nvPr/>
          </p:nvSpPr>
          <p:spPr>
            <a:xfrm>
              <a:off x="484188" y="0"/>
              <a:ext cx="3421064" cy="6843712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176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gb0ae6dd089_1_105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784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gb0ae6dd089_1_105"/>
            <p:cNvSpPr/>
            <p:nvPr/>
          </p:nvSpPr>
          <p:spPr>
            <a:xfrm>
              <a:off x="598488" y="0"/>
              <a:ext cx="2717799" cy="6843712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accent1">
                  <a:alpha val="1176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gb0ae6dd089_1_105"/>
            <p:cNvSpPr/>
            <p:nvPr/>
          </p:nvSpPr>
          <p:spPr>
            <a:xfrm>
              <a:off x="261938" y="0"/>
              <a:ext cx="2944812" cy="6843712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176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gb0ae6dd089_1_105"/>
            <p:cNvSpPr/>
            <p:nvPr/>
          </p:nvSpPr>
          <p:spPr>
            <a:xfrm>
              <a:off x="-417513" y="0"/>
              <a:ext cx="2403475" cy="6843712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098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gb0ae6dd089_1_105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98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gb0ae6dd089_1_105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gb0ae6dd089_1_105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784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gb0ae6dd089_1_105"/>
          <p:cNvSpPr txBox="1">
            <a:spLocks noGrp="1"/>
          </p:cNvSpPr>
          <p:nvPr>
            <p:ph type="title"/>
          </p:nvPr>
        </p:nvSpPr>
        <p:spPr>
          <a:xfrm>
            <a:off x="4868380" y="366786"/>
            <a:ext cx="6675000" cy="13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ARCOS </a:t>
            </a:r>
            <a:endParaRPr/>
          </a:p>
        </p:txBody>
      </p:sp>
      <p:sp>
        <p:nvSpPr>
          <p:cNvPr id="224" name="Google Shape;224;gb0ae6dd089_1_105"/>
          <p:cNvSpPr txBox="1">
            <a:spLocks noGrp="1"/>
          </p:cNvSpPr>
          <p:nvPr>
            <p:ph type="body" idx="1"/>
          </p:nvPr>
        </p:nvSpPr>
        <p:spPr>
          <a:xfrm>
            <a:off x="4274700" y="1984199"/>
            <a:ext cx="7917300" cy="44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ARCOS Defined :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The Automation of Reports and Consolidated Orders System (ARCOS) is the automated system developed by DEA to monitor selected controlled substances.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Authority for ARCOS</a:t>
            </a:r>
            <a:endParaRPr/>
          </a:p>
          <a:p>
            <a:pPr marL="228600" lvl="0" indent="-88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/>
          </a:p>
        </p:txBody>
      </p:sp>
      <p:pic>
        <p:nvPicPr>
          <p:cNvPr id="225" name="Google Shape;225;gb0ae6dd089_1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3650"/>
            <a:ext cx="4149625" cy="3040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b0ae6dd089_1_13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b="1"/>
              <a:t>Specifications</a:t>
            </a:r>
            <a:endParaRPr b="1"/>
          </a:p>
        </p:txBody>
      </p:sp>
      <p:sp>
        <p:nvSpPr>
          <p:cNvPr id="231" name="Google Shape;231;gb0ae6dd089_1_13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3800" dirty="0">
                <a:solidFill>
                  <a:schemeClr val="dk1"/>
                </a:solidFill>
              </a:rPr>
              <a:t>Cluster version: </a:t>
            </a:r>
            <a:r>
              <a:rPr lang="en-US" sz="3800" b="1" dirty="0">
                <a:solidFill>
                  <a:schemeClr val="dk1"/>
                </a:solidFill>
              </a:rPr>
              <a:t>20.3.3-20</a:t>
            </a:r>
            <a:endParaRPr sz="38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3800" dirty="0">
                <a:solidFill>
                  <a:schemeClr val="dk1"/>
                </a:solidFill>
              </a:rPr>
              <a:t>Cluster number of nodes:</a:t>
            </a:r>
            <a:r>
              <a:rPr lang="en-US" sz="3800" b="1" dirty="0">
                <a:solidFill>
                  <a:schemeClr val="dk1"/>
                </a:solidFill>
              </a:rPr>
              <a:t>3</a:t>
            </a:r>
            <a:endParaRPr sz="38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3800" dirty="0">
                <a:solidFill>
                  <a:schemeClr val="dk1"/>
                </a:solidFill>
              </a:rPr>
              <a:t>Memory size: </a:t>
            </a:r>
            <a:r>
              <a:rPr lang="en-US" sz="3800" b="1" dirty="0">
                <a:solidFill>
                  <a:schemeClr val="dk1"/>
                </a:solidFill>
              </a:rPr>
              <a:t>180 GB RAM</a:t>
            </a:r>
            <a:endParaRPr sz="38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3800" dirty="0">
                <a:solidFill>
                  <a:schemeClr val="dk1"/>
                </a:solidFill>
              </a:rPr>
              <a:t>Storage: </a:t>
            </a:r>
            <a:r>
              <a:rPr lang="en-US" sz="3800" b="1">
                <a:solidFill>
                  <a:schemeClr val="dk1"/>
                </a:solidFill>
              </a:rPr>
              <a:t>960 GB</a:t>
            </a:r>
            <a:endParaRPr lang="en-US" sz="3800" b="1" dirty="0">
              <a:solidFill>
                <a:schemeClr val="dk1"/>
              </a:solidFill>
            </a:endParaRPr>
          </a:p>
        </p:txBody>
      </p:sp>
      <p:pic>
        <p:nvPicPr>
          <p:cNvPr id="232" name="Google Shape;232;gb0ae6dd089_1_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4970" y="1536633"/>
            <a:ext cx="5204169" cy="4110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"/>
          <p:cNvSpPr txBox="1">
            <a:spLocks noGrp="1"/>
          </p:cNvSpPr>
          <p:nvPr>
            <p:ph type="ctrTitle"/>
          </p:nvPr>
        </p:nvSpPr>
        <p:spPr>
          <a:xfrm>
            <a:off x="5354955" y="552182"/>
            <a:ext cx="5998840" cy="334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libri"/>
              <a:buNone/>
            </a:pPr>
            <a:r>
              <a:rPr lang="en-US" sz="8000"/>
              <a:t>Market Share</a:t>
            </a:r>
            <a:endParaRPr/>
          </a:p>
        </p:txBody>
      </p:sp>
      <p:sp>
        <p:nvSpPr>
          <p:cNvPr id="239" name="Google Shape;239;p1"/>
          <p:cNvSpPr txBox="1">
            <a:spLocks noGrp="1"/>
          </p:cNvSpPr>
          <p:nvPr>
            <p:ph type="subTitle" idx="1"/>
          </p:nvPr>
        </p:nvSpPr>
        <p:spPr>
          <a:xfrm>
            <a:off x="5354955" y="4067032"/>
            <a:ext cx="5998840" cy="206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sz="3600"/>
              <a:t>Top 15 product</a:t>
            </a:r>
            <a:endParaRPr/>
          </a:p>
        </p:txBody>
      </p:sp>
      <p:pic>
        <p:nvPicPr>
          <p:cNvPr id="240" name="Google Shape;240;p1"/>
          <p:cNvPicPr preferRelativeResize="0"/>
          <p:nvPr/>
        </p:nvPicPr>
        <p:blipFill rotWithShape="1">
          <a:blip r:embed="rId3">
            <a:alphaModFix/>
          </a:blip>
          <a:srcRect l="9249" r="36147"/>
          <a:stretch/>
        </p:blipFill>
        <p:spPr>
          <a:xfrm>
            <a:off x="20" y="10"/>
            <a:ext cx="4992985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"/>
          <p:cNvSpPr/>
          <p:nvPr/>
        </p:nvSpPr>
        <p:spPr>
          <a:xfrm>
            <a:off x="0" y="0"/>
            <a:ext cx="1219169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7" name="Google Shape;247;p2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248" name="Google Shape;248;p2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941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941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941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9411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9411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9411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941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941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941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941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941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941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941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941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941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9411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9411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941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941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941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941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9" name="Google Shape;269;p2"/>
          <p:cNvSpPr txBox="1">
            <a:spLocks noGrp="1"/>
          </p:cNvSpPr>
          <p:nvPr>
            <p:ph type="title"/>
          </p:nvPr>
        </p:nvSpPr>
        <p:spPr>
          <a:xfrm>
            <a:off x="904877" y="795527"/>
            <a:ext cx="10488547" cy="119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/>
              <a:t>Why market share is important?</a:t>
            </a:r>
            <a:endParaRPr/>
          </a:p>
        </p:txBody>
      </p:sp>
      <p:sp>
        <p:nvSpPr>
          <p:cNvPr id="270" name="Google Shape;270;p2"/>
          <p:cNvSpPr/>
          <p:nvPr/>
        </p:nvSpPr>
        <p:spPr>
          <a:xfrm>
            <a:off x="937030" y="2250281"/>
            <a:ext cx="4959318" cy="367823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p2" descr="Bar Graph with Upward Tren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3337" y="2416047"/>
            <a:ext cx="3346704" cy="334670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"/>
          <p:cNvSpPr txBox="1">
            <a:spLocks noGrp="1"/>
          </p:cNvSpPr>
          <p:nvPr>
            <p:ph type="body" idx="1"/>
          </p:nvPr>
        </p:nvSpPr>
        <p:spPr>
          <a:xfrm>
            <a:off x="6380703" y="2228850"/>
            <a:ext cx="5028928" cy="369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i="0">
                <a:latin typeface="Roboto"/>
                <a:ea typeface="Roboto"/>
                <a:cs typeface="Roboto"/>
                <a:sym typeface="Roboto"/>
              </a:rPr>
              <a:t>“Because market share is a key indicator of market competitiveness, it enables executives to judge total market growth or decline, identify key trends in consumer behavior and see their market potential and market opportunity.”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i="0">
                <a:latin typeface="Roboto"/>
                <a:ea typeface="Roboto"/>
                <a:cs typeface="Roboto"/>
                <a:sym typeface="Roboto"/>
              </a:rPr>
              <a:t>----Buxton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278" name="Google Shape;278;p3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7254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7254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7254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4509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4509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4509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2549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1372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2549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941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1372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745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accent1">
                  <a:alpha val="11372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1372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0588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941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745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" name="Google Shape;299;p3"/>
          <p:cNvSpPr txBox="1">
            <a:spLocks noGrp="1"/>
          </p:cNvSpPr>
          <p:nvPr>
            <p:ph type="title"/>
          </p:nvPr>
        </p:nvSpPr>
        <p:spPr>
          <a:xfrm>
            <a:off x="4069080" y="630936"/>
            <a:ext cx="6675120" cy="135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Create main table with original data</a:t>
            </a:r>
            <a:endParaRPr/>
          </a:p>
        </p:txBody>
      </p:sp>
      <p:sp>
        <p:nvSpPr>
          <p:cNvPr id="300" name="Google Shape;300;p3"/>
          <p:cNvSpPr txBox="1">
            <a:spLocks noGrp="1"/>
          </p:cNvSpPr>
          <p:nvPr>
            <p:ph type="body" idx="1"/>
          </p:nvPr>
        </p:nvSpPr>
        <p:spPr>
          <a:xfrm>
            <a:off x="4069080" y="2157984"/>
            <a:ext cx="6675120" cy="3895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create external table if not exists painpilldata (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reporter_dea_no string, reporter_bus_act string, reporter_name string, reporter_addl_co_info string, reporter_address1 string, reporter_address2 string, reporter_city string, reporter_state string, reporter_zip string, reporter_county string, buyer_dea_no string, buyer_bus_act string, buyer_name string, buyer_addl_co_info string, buyer_address1 string, buyer_address2 string, buyer_city string, buyer_state string, buyer_zip string, buyer_county string, transaction_code string, drug_code string, ndc_no string, drug_name string, quantity int, unit int, action_indicator string, order_form_no string, correction_no string, strength string, transaction_date string, calc_base_wt_in_gm float, dosage_unit int, transaction_id string, product_name string, ingredient_name string, measure string, mme_conversion_factor string, combined_labeler_name string, revised_company_name string, reporter_family string, dos_str int 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ROW FORMAT DELIMITED FIELDS TERMINATED BY '\t'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STORED AS TEXTFILE LOCATION '/user/jliu2/Painpill'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TBLPROPERTIES ("skip.header.line.count"="1");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2480</Words>
  <Application>Microsoft Office PowerPoint</Application>
  <PresentationFormat>Widescreen</PresentationFormat>
  <Paragraphs>262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Droid Sans Mono</vt:lpstr>
      <vt:lpstr>Avenir</vt:lpstr>
      <vt:lpstr>Calibri</vt:lpstr>
      <vt:lpstr>Roboto</vt:lpstr>
      <vt:lpstr>Arial</vt:lpstr>
      <vt:lpstr>Times New Roman</vt:lpstr>
      <vt:lpstr>Office Theme</vt:lpstr>
      <vt:lpstr>INTRODUCTION</vt:lpstr>
      <vt:lpstr>Team Members</vt:lpstr>
      <vt:lpstr>Dataset Details</vt:lpstr>
      <vt:lpstr>FLOWCHART OF DATA ANALYSIS</vt:lpstr>
      <vt:lpstr>ARCOS </vt:lpstr>
      <vt:lpstr>Specifications</vt:lpstr>
      <vt:lpstr>Market Share</vt:lpstr>
      <vt:lpstr>Why market share is important?</vt:lpstr>
      <vt:lpstr>Create main table with original data</vt:lpstr>
      <vt:lpstr>Create a table with Market Share by products</vt:lpstr>
      <vt:lpstr>PowerPoint Presentation</vt:lpstr>
      <vt:lpstr>Create a table with Market Share by Top15 Products</vt:lpstr>
      <vt:lpstr>PowerPoint Presentation</vt:lpstr>
      <vt:lpstr>Top 15 Painpill Product Market Share</vt:lpstr>
      <vt:lpstr>Pain pills</vt:lpstr>
      <vt:lpstr>Analysis: sales breakdown by state / year</vt:lpstr>
      <vt:lpstr>PowerPoint Presentation</vt:lpstr>
      <vt:lpstr>Process</vt:lpstr>
      <vt:lpstr>PowerPoint Presentation</vt:lpstr>
      <vt:lpstr>USA Trend over time – quantity (average) </vt:lpstr>
      <vt:lpstr>Query 3 with Pig</vt:lpstr>
      <vt:lpstr>What we know so far…</vt:lpstr>
      <vt:lpstr>Distribution By City</vt:lpstr>
      <vt:lpstr>Code (1)</vt:lpstr>
      <vt:lpstr>Code (2)</vt:lpstr>
      <vt:lpstr>Code (3)</vt:lpstr>
      <vt:lpstr>California’s Top Cities with Highest Distribution</vt:lpstr>
      <vt:lpstr>Result (Map)</vt:lpstr>
      <vt:lpstr>Virginia’s Top Cities with Highest Distribution</vt:lpstr>
      <vt:lpstr>Top Distributed Cities (Virginia)</vt:lpstr>
      <vt:lpstr>Kentucky’s Top Cities with highest Distribution</vt:lpstr>
      <vt:lpstr>Top Distributed Cities (Kentucky)</vt:lpstr>
      <vt:lpstr>Pain pills in the USA From The Washington Post | Kaggle</vt:lpstr>
      <vt:lpstr>Objective </vt:lpstr>
      <vt:lpstr>Preparing the data for the Queries</vt:lpstr>
      <vt:lpstr>PowerPoint Presentation</vt:lpstr>
      <vt:lpstr>Filtering Data Based on Types of Drugs</vt:lpstr>
      <vt:lpstr>Extracting the top 100 Buyers of Oxycodone</vt:lpstr>
      <vt:lpstr>Top 100 Buyers of Oxycodone</vt:lpstr>
      <vt:lpstr>List of Top 2 purchases per each Oxycodone buyer in Top 100</vt:lpstr>
      <vt:lpstr>List of Top 2 purchases per each Oxycodone buyer in Top 100(Cont’d)</vt:lpstr>
      <vt:lpstr>PowerPoint Presentation</vt:lpstr>
      <vt:lpstr>Thank you 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Liu, Jinhui</dc:creator>
  <cp:lastModifiedBy>Aleksander Sekowski</cp:lastModifiedBy>
  <cp:revision>1</cp:revision>
  <dcterms:created xsi:type="dcterms:W3CDTF">2020-12-07T18:16:42Z</dcterms:created>
  <dcterms:modified xsi:type="dcterms:W3CDTF">2020-12-10T02:27:05Z</dcterms:modified>
</cp:coreProperties>
</file>